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56" r:id="rId3"/>
    <p:sldId id="283" r:id="rId4"/>
    <p:sldId id="259" r:id="rId5"/>
    <p:sldId id="260" r:id="rId6"/>
    <p:sldId id="291" r:id="rId7"/>
    <p:sldId id="275" r:id="rId8"/>
    <p:sldId id="294" r:id="rId9"/>
    <p:sldId id="276" r:id="rId10"/>
    <p:sldId id="286" r:id="rId11"/>
    <p:sldId id="261" r:id="rId12"/>
    <p:sldId id="269" r:id="rId13"/>
    <p:sldId id="265" r:id="rId14"/>
    <p:sldId id="300" r:id="rId15"/>
    <p:sldId id="297" r:id="rId16"/>
    <p:sldId id="299" r:id="rId17"/>
    <p:sldId id="266" r:id="rId18"/>
    <p:sldId id="268" r:id="rId19"/>
    <p:sldId id="270" r:id="rId20"/>
    <p:sldId id="271" r:id="rId21"/>
    <p:sldId id="267" r:id="rId22"/>
    <p:sldId id="272" r:id="rId23"/>
    <p:sldId id="274" r:id="rId24"/>
    <p:sldId id="284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97" d="100"/>
          <a:sy n="97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8B85E-7523-431F-9D15-D84726419D5F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AFCFD-B564-487F-A826-7208319D1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30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9563-9AB3-4BFF-9F4C-462BFD051AD3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169B2-54EF-45F7-A865-934A6EA3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0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4346750-BDD7-4616-8485-3779944B6733}" type="datetime1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smtClean="0"/>
              <a:t>Ray Cadmore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3C8B-C9DB-4897-B831-4B747FC8ED1B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51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A8934-1083-4C1A-9526-9E8853951D0F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B1E4-108F-4272-9C78-53030BE5D70B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9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9E7C-4C6D-4E24-8E04-0D2C79011CEC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72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EB75-E1F7-46C3-9972-C4E6A9050D08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47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3B16-EE6A-4C41-A78D-27CC0845C9B7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3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B7DB-BB43-4558-BCF7-EF1198BFD990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1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0D2812C-679E-42A7-BC8E-5678295AFA0C}" type="datetime1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 smtClean="0"/>
              <a:t>Ray Cadmore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8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82FB-C7BE-43A1-9E83-302C2F14EA34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7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FF6D9-2B67-4F17-BCB5-33DF085CF6DF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en-US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3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>
                <a:solidFill>
                  <a:prstClr val="black"/>
                </a:solidFill>
              </a:rPr>
              <a:pPr/>
              <a:t>9/24/2014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5BBC35B-A44B-4119-B8DA-DE9E3DFADA2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1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cadmore@bigpond.net.au" TargetMode="External"/><Relationship Id="rId2" Type="http://schemas.openxmlformats.org/officeDocument/2006/relationships/hyperlink" Target="mailto:rcadmore@sunitafe.edu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n-US" dirty="0" smtClean="0"/>
              <a:t>Fulbright Scholarshi</a:t>
            </a:r>
            <a:r>
              <a:rPr lang="en-US" dirty="0"/>
              <a:t>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Ray </a:t>
            </a:r>
            <a:r>
              <a:rPr lang="en-US" dirty="0" err="1" smtClean="0"/>
              <a:t>Cadmore</a:t>
            </a:r>
            <a:endParaRPr lang="en-US" dirty="0" smtClean="0"/>
          </a:p>
          <a:p>
            <a:r>
              <a:rPr lang="en-US" dirty="0" smtClean="0"/>
              <a:t>Professional Scholar (Vocational Education &amp; Training)</a:t>
            </a:r>
          </a:p>
          <a:p>
            <a:r>
              <a:rPr lang="en-US" dirty="0" smtClean="0"/>
              <a:t>18 September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63112"/>
          </a:xfrm>
        </p:spPr>
        <p:txBody>
          <a:bodyPr>
            <a:normAutofit/>
          </a:bodyPr>
          <a:lstStyle/>
          <a:p>
            <a:r>
              <a:rPr lang="en-US" dirty="0" smtClean="0"/>
              <a:t>Integration of Emerging Technology into Community College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9512"/>
          </a:xfrm>
        </p:spPr>
        <p:txBody>
          <a:bodyPr>
            <a:normAutofit/>
          </a:bodyPr>
          <a:lstStyle/>
          <a:p>
            <a:r>
              <a:rPr lang="en-US" dirty="0" smtClean="0"/>
              <a:t>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/>
              <a:t>How do community colleges, industry, government, universities work together to engage in new and emerging technologies?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Structural change……….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Demise of many traditional industries</a:t>
            </a:r>
          </a:p>
          <a:p>
            <a:pPr lvl="1"/>
            <a:r>
              <a:rPr lang="en-US" dirty="0" smtClean="0"/>
              <a:t>General manufacturing-white goods-consumer items</a:t>
            </a:r>
          </a:p>
          <a:p>
            <a:pPr lvl="1"/>
            <a:r>
              <a:rPr lang="en-US" dirty="0" smtClean="0"/>
              <a:t>Australian car industry shutdown</a:t>
            </a:r>
          </a:p>
          <a:p>
            <a:pPr lvl="1"/>
            <a:r>
              <a:rPr lang="en-US" dirty="0" smtClean="0"/>
              <a:t>Drought-climate change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 	$102,146 million value adding</a:t>
            </a:r>
          </a:p>
          <a:p>
            <a:r>
              <a:rPr lang="en-US" dirty="0" smtClean="0"/>
              <a:t>Jobs		923,000 jobs</a:t>
            </a:r>
          </a:p>
          <a:p>
            <a:r>
              <a:rPr lang="en-US" dirty="0" smtClean="0"/>
              <a:t>R&amp;D	manufacturing spends 4.5 billion p.a.</a:t>
            </a:r>
          </a:p>
          <a:p>
            <a:r>
              <a:rPr lang="en-US" dirty="0" smtClean="0"/>
              <a:t>Skills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68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But….new markets are being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dirty="0" err="1" smtClean="0"/>
              <a:t>Agri</a:t>
            </a:r>
            <a:r>
              <a:rPr lang="en-US" dirty="0" smtClean="0"/>
              <a:t>-foods sector</a:t>
            </a:r>
          </a:p>
          <a:p>
            <a:r>
              <a:rPr lang="en-US" dirty="0" smtClean="0"/>
              <a:t>Textiles</a:t>
            </a:r>
          </a:p>
          <a:p>
            <a:r>
              <a:rPr lang="en-US" dirty="0" smtClean="0"/>
              <a:t>Machine/tools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10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Australian </a:t>
            </a:r>
            <a:r>
              <a:rPr lang="en-US" dirty="0"/>
              <a:t>Government </a:t>
            </a:r>
            <a:r>
              <a:rPr lang="en-US" dirty="0" smtClean="0"/>
              <a:t>Reports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687513"/>
            <a:ext cx="6969125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Explore the US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new skills for new technologies?</a:t>
            </a:r>
            <a:endParaRPr lang="en-US" dirty="0"/>
          </a:p>
        </p:txBody>
      </p:sp>
      <p:pic>
        <p:nvPicPr>
          <p:cNvPr id="7" name="Picture 6" descr="Biotech-Workforce-logo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3" b="67821"/>
          <a:stretch>
            <a:fillRect/>
          </a:stretch>
        </p:blipFill>
        <p:spPr bwMode="auto">
          <a:xfrm>
            <a:off x="1066800" y="5029200"/>
            <a:ext cx="247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ioNetwork_logo02-03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551425" cy="77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424489"/>
            <a:ext cx="3408469" cy="17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/>
          <a:lstStyle/>
          <a:p>
            <a:r>
              <a:rPr lang="en-US" dirty="0" smtClean="0"/>
              <a:t>Why North Carolina?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US" dirty="0" smtClean="0"/>
              <a:t>Tobacco</a:t>
            </a:r>
          </a:p>
          <a:p>
            <a:r>
              <a:rPr lang="en-US" dirty="0" smtClean="0"/>
              <a:t>Textiles </a:t>
            </a:r>
          </a:p>
          <a:p>
            <a:r>
              <a:rPr lang="en-US" dirty="0" smtClean="0"/>
              <a:t>Furniture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353312"/>
          </a:xfrm>
        </p:spPr>
        <p:txBody>
          <a:bodyPr/>
          <a:lstStyle/>
          <a:p>
            <a:r>
              <a:rPr lang="en-US" dirty="0" smtClean="0"/>
              <a:t>North </a:t>
            </a:r>
            <a:r>
              <a:rPr lang="en-US" dirty="0"/>
              <a:t>C</a:t>
            </a:r>
            <a:r>
              <a:rPr lang="en-US" dirty="0" smtClean="0"/>
              <a:t>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 smtClean="0"/>
              <a:t>Decided 30 years ago to pursue Bio Tech and Pharmaceutical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largest hub in the US</a:t>
            </a:r>
          </a:p>
          <a:p>
            <a:r>
              <a:rPr lang="en-US" dirty="0" smtClean="0"/>
              <a:t>Has developed a supportive structure</a:t>
            </a:r>
          </a:p>
          <a:p>
            <a:r>
              <a:rPr lang="en-US" dirty="0" smtClean="0"/>
              <a:t>Good wages and good job prospects</a:t>
            </a:r>
          </a:p>
          <a:p>
            <a:r>
              <a:rPr lang="en-US" dirty="0" smtClean="0"/>
              <a:t>Leveraged into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generation “new technologies” such as advanced manufacturing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80" y="5486400"/>
            <a:ext cx="2424113" cy="7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6811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NC </a:t>
            </a:r>
            <a:r>
              <a:rPr lang="en-US" u="sng" dirty="0" err="1" smtClean="0"/>
              <a:t>BioTechnology</a:t>
            </a:r>
            <a:r>
              <a:rPr lang="en-US" u="sng" dirty="0" smtClean="0"/>
              <a:t> Center</a:t>
            </a:r>
            <a:br>
              <a:rPr lang="en-US" u="sng" dirty="0" smtClean="0"/>
            </a:br>
            <a:r>
              <a:rPr lang="en-US" dirty="0" smtClean="0"/>
              <a:t>NC </a:t>
            </a:r>
            <a:r>
              <a:rPr lang="en-US" dirty="0"/>
              <a:t>Ag Bio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NC Community College System</a:t>
            </a:r>
            <a:br>
              <a:rPr lang="en-US" u="sng" dirty="0" smtClean="0"/>
            </a:br>
            <a:r>
              <a:rPr lang="en-US" dirty="0" err="1" smtClean="0"/>
              <a:t>BioNetwork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BTEC (NC State)</a:t>
            </a:r>
            <a:br>
              <a:rPr lang="en-US" dirty="0" smtClean="0"/>
            </a:br>
            <a:r>
              <a:rPr lang="en-US" dirty="0" smtClean="0"/>
              <a:t>BRITE (NCCU)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3" y="645161"/>
            <a:ext cx="3151464" cy="167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3C8B-C9DB-4897-B831-4B747FC8ED1B}" type="datetime1">
              <a:rPr lang="en-US" smtClean="0">
                <a:solidFill>
                  <a:prstClr val="black">
                    <a:alpha val="75000"/>
                  </a:prstClr>
                </a:solidFill>
              </a:rPr>
              <a:pPr/>
              <a:t>9/24/2014</a:t>
            </a:fld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alpha val="75000"/>
                  </a:prstClr>
                </a:solidFill>
              </a:rPr>
              <a:t>Ray Cadmore</a:t>
            </a:r>
            <a:endParaRPr lang="en-US">
              <a:solidFill>
                <a:prstClr val="black">
                  <a:alpha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68" y="4343400"/>
            <a:ext cx="3119337" cy="16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80" y="609600"/>
            <a:ext cx="3119337" cy="16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2" y="4407209"/>
            <a:ext cx="30528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11" y="2590800"/>
            <a:ext cx="2822919" cy="157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9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/>
          <a:lstStyle/>
          <a:p>
            <a:pPr algn="ctr"/>
            <a:r>
              <a:rPr lang="en-US" dirty="0" smtClean="0"/>
              <a:t>Forsyth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National Center for the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 smtClean="0">
                <a:solidFill>
                  <a:srgbClr val="FF0000"/>
                </a:solidFill>
              </a:rPr>
              <a:t>iotechnology Workforce</a:t>
            </a:r>
          </a:p>
          <a:p>
            <a:pPr lvl="1"/>
            <a:r>
              <a:rPr lang="en-US" dirty="0" smtClean="0"/>
              <a:t>Is the lead agency of a national program to develop better education and training outcomes for the life sciences field.</a:t>
            </a:r>
          </a:p>
          <a:p>
            <a:pPr lvl="1"/>
            <a:r>
              <a:rPr lang="en-US" dirty="0" smtClean="0"/>
              <a:t>Federal Dept. of Labor/National Science Foundation funded national consortium of 12 community colleges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/>
              <a:t>Bioscience Industry </a:t>
            </a:r>
            <a:r>
              <a:rPr lang="en-US" dirty="0" smtClean="0"/>
              <a:t>Fellowship (NSF-ATE sponsored)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Customised</a:t>
            </a:r>
            <a:r>
              <a:rPr lang="en-US" dirty="0" smtClean="0"/>
              <a:t>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Customised</a:t>
            </a:r>
            <a:r>
              <a:rPr lang="en-US" dirty="0" smtClean="0"/>
              <a:t> curriculum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Generic “core” curriculum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National networks and collaborations </a:t>
            </a:r>
          </a:p>
          <a:p>
            <a:pPr lvl="1"/>
            <a:r>
              <a:rPr lang="en-US" b="1" i="1" dirty="0" smtClean="0"/>
              <a:t>Consortium for Bioscience </a:t>
            </a:r>
            <a:r>
              <a:rPr lang="en-US" b="1" i="1" dirty="0"/>
              <a:t>C</a:t>
            </a:r>
            <a:r>
              <a:rPr lang="en-US" b="1" i="1" dirty="0" smtClean="0"/>
              <a:t>redentials (C3BC)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3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Doing things </a:t>
            </a:r>
            <a:r>
              <a:rPr lang="en-US" i="1" dirty="0" smtClean="0">
                <a:solidFill>
                  <a:srgbClr val="C00000"/>
                </a:solidFill>
              </a:rPr>
              <a:t>well</a:t>
            </a:r>
            <a:r>
              <a:rPr lang="en-US" dirty="0" smtClean="0"/>
              <a:t> creates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algn="ctr"/>
            <a:r>
              <a:rPr lang="en-US" dirty="0" smtClean="0"/>
              <a:t>Legislators</a:t>
            </a:r>
          </a:p>
          <a:p>
            <a:pPr algn="ctr"/>
            <a:r>
              <a:rPr lang="en-US" dirty="0" smtClean="0"/>
              <a:t>Corporates</a:t>
            </a:r>
          </a:p>
          <a:p>
            <a:pPr marL="274320" lvl="1" indent="-274320" algn="ctr">
              <a:buClr>
                <a:schemeClr val="accent3"/>
              </a:buClr>
              <a:buSzPct val="95000"/>
            </a:pPr>
            <a:r>
              <a:rPr lang="en-US" dirty="0"/>
              <a:t>Other industries</a:t>
            </a:r>
          </a:p>
          <a:p>
            <a:pPr algn="ctr"/>
            <a:r>
              <a:rPr lang="en-US" dirty="0" smtClean="0"/>
              <a:t>Educators</a:t>
            </a:r>
          </a:p>
          <a:p>
            <a:pPr algn="ctr"/>
            <a:r>
              <a:rPr lang="en-US" dirty="0" smtClean="0"/>
              <a:t>Economic and workforce developers</a:t>
            </a:r>
          </a:p>
          <a:p>
            <a:pPr algn="ctr"/>
            <a:r>
              <a:rPr lang="en-US" sz="3600" i="1" dirty="0" smtClean="0"/>
              <a:t>Interest creates </a:t>
            </a:r>
            <a:r>
              <a:rPr lang="en-US" sz="3600" b="1" i="1" dirty="0" smtClean="0">
                <a:solidFill>
                  <a:srgbClr val="C00000"/>
                </a:solidFill>
              </a:rPr>
              <a:t>more opportunities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the start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collaborations – identify barriers and promise</a:t>
            </a:r>
          </a:p>
          <a:p>
            <a:r>
              <a:rPr lang="en-US" dirty="0" smtClean="0"/>
              <a:t>Workforce/economic developers: Regional-State</a:t>
            </a:r>
          </a:p>
          <a:p>
            <a:r>
              <a:rPr lang="en-US" dirty="0" smtClean="0"/>
              <a:t>Research </a:t>
            </a:r>
            <a:r>
              <a:rPr lang="en-US" dirty="0" err="1" smtClean="0"/>
              <a:t>organisations</a:t>
            </a:r>
            <a:r>
              <a:rPr lang="en-US" dirty="0" smtClean="0"/>
              <a:t> (Universities)</a:t>
            </a:r>
          </a:p>
          <a:p>
            <a:r>
              <a:rPr lang="en-US" dirty="0" smtClean="0"/>
              <a:t>Teaching </a:t>
            </a:r>
            <a:r>
              <a:rPr lang="en-US" dirty="0" err="1" smtClean="0"/>
              <a:t>organisations</a:t>
            </a:r>
            <a:r>
              <a:rPr lang="en-US" dirty="0" smtClean="0"/>
              <a:t> (Community Colleges)</a:t>
            </a:r>
          </a:p>
          <a:p>
            <a:r>
              <a:rPr lang="en-US" dirty="0" smtClean="0"/>
              <a:t>Training Effort</a:t>
            </a:r>
          </a:p>
          <a:p>
            <a:pPr lvl="1"/>
            <a:r>
              <a:rPr lang="en-US" dirty="0" smtClean="0"/>
              <a:t>Initially- soft skills: governance, structures, business plan development (College &amp; University effort)</a:t>
            </a:r>
          </a:p>
          <a:p>
            <a:pPr lvl="1"/>
            <a:r>
              <a:rPr lang="en-US" dirty="0" smtClean="0"/>
              <a:t>may be 5+ years before workforce expansion and direct Community College effort for line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 your interest.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contact details are:</a:t>
            </a:r>
          </a:p>
          <a:p>
            <a:pPr marL="0" indent="0">
              <a:buNone/>
            </a:pPr>
            <a:r>
              <a:rPr lang="en-US" dirty="0" smtClean="0"/>
              <a:t>Ray </a:t>
            </a:r>
            <a:r>
              <a:rPr lang="en-US" dirty="0" err="1" smtClean="0"/>
              <a:t>Cadmore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Sunraysia</a:t>
            </a:r>
            <a:r>
              <a:rPr lang="en-US" dirty="0" smtClean="0"/>
              <a:t> Institute of TAFE</a:t>
            </a:r>
          </a:p>
          <a:p>
            <a:pPr marL="0" indent="0">
              <a:buNone/>
            </a:pPr>
            <a:r>
              <a:rPr lang="en-US" dirty="0" err="1" smtClean="0"/>
              <a:t>Mildura</a:t>
            </a:r>
            <a:r>
              <a:rPr lang="en-US" dirty="0" smtClean="0"/>
              <a:t>, 3500</a:t>
            </a:r>
          </a:p>
          <a:p>
            <a:pPr marL="0" indent="0">
              <a:buNone/>
            </a:pPr>
            <a:r>
              <a:rPr lang="en-US" dirty="0" smtClean="0"/>
              <a:t>Victoria, Australia.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rcadmore@sunitafe.edu.au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rcadmore@bigpond.net.au</a:t>
            </a:r>
            <a:endParaRPr lang="en-US" dirty="0" smtClean="0"/>
          </a:p>
          <a:p>
            <a:pPr marL="0" indent="0">
              <a:buNone/>
            </a:pPr>
            <a:r>
              <a:rPr lang="en-US" sz="800" dirty="0" smtClean="0"/>
              <a:t>							</a:t>
            </a:r>
            <a:r>
              <a:rPr lang="en-US" sz="800" dirty="0"/>
              <a:t>	</a:t>
            </a:r>
            <a:r>
              <a:rPr lang="en-US" sz="800" dirty="0" err="1"/>
              <a:t>wikipedia</a:t>
            </a:r>
            <a:endParaRPr lang="en-US" sz="800" dirty="0"/>
          </a:p>
          <a:p>
            <a:pPr marL="0" indent="0">
              <a:buNone/>
            </a:pPr>
            <a:r>
              <a:rPr lang="en-US" sz="800" dirty="0" smtClean="0"/>
              <a:t>							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24" y="2133600"/>
            <a:ext cx="3312329" cy="3052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3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 J. William Fulbright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WW2</a:t>
            </a:r>
          </a:p>
          <a:p>
            <a:r>
              <a:rPr lang="en-US" dirty="0" smtClean="0"/>
              <a:t>Was the first Treaty ever signed between Australia and the USA</a:t>
            </a:r>
          </a:p>
          <a:p>
            <a:r>
              <a:rPr lang="en-US" dirty="0" smtClean="0"/>
              <a:t>Is in it’s 65</a:t>
            </a:r>
            <a:r>
              <a:rPr lang="en-US" baseline="30000" dirty="0" smtClean="0"/>
              <a:t>th</a:t>
            </a:r>
            <a:r>
              <a:rPr lang="en-US" dirty="0" smtClean="0"/>
              <a:t> Year</a:t>
            </a:r>
          </a:p>
          <a:p>
            <a:r>
              <a:rPr lang="en-US" dirty="0" smtClean="0"/>
              <a:t>Under the auspice of the US Dept. of State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05" y="4800600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9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Ray </a:t>
            </a:r>
            <a:r>
              <a:rPr lang="en-US" dirty="0" err="1" smtClean="0"/>
              <a:t>Cadmore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Teacher/Project Officer</a:t>
            </a:r>
          </a:p>
          <a:p>
            <a:pPr lvl="1"/>
            <a:r>
              <a:rPr lang="en-US" dirty="0" smtClean="0"/>
              <a:t>Land and Environment/National Centre for Sustainability</a:t>
            </a:r>
          </a:p>
          <a:p>
            <a:r>
              <a:rPr lang="en-US" dirty="0" smtClean="0"/>
              <a:t>Background in Navy (Survey) and Dairy Technology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Masters Degree in Professional Education and Training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Sunraysia</a:t>
            </a:r>
            <a:r>
              <a:rPr lang="en-US" dirty="0" smtClean="0"/>
              <a:t> Institute of TAFE </a:t>
            </a:r>
            <a:r>
              <a:rPr lang="en-US" sz="2000" dirty="0" smtClean="0"/>
              <a:t>(Technical and Further Education)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066801"/>
            <a:ext cx="1530923" cy="83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2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sunitafe\users\Rcadmore\Desktop\1140px-Victoria_in_Austral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684"/>
            <a:ext cx="9220200" cy="684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81015"/>
            <a:ext cx="7056784" cy="46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8039100" cy="228600"/>
          </a:xfrm>
        </p:spPr>
        <p:txBody>
          <a:bodyPr>
            <a:normAutofit/>
          </a:bodyPr>
          <a:lstStyle/>
          <a:p>
            <a:r>
              <a:rPr lang="en-US" sz="800" dirty="0" smtClean="0"/>
              <a:t>Thefithestate.com.au 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12789"/>
            <a:ext cx="7920880" cy="50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Silex</a:t>
            </a:r>
            <a:r>
              <a:rPr lang="en-US" sz="4000" dirty="0" smtClean="0"/>
              <a:t>) Solar Systems-</a:t>
            </a:r>
            <a:r>
              <a:rPr lang="en-US" sz="4000" dirty="0" err="1" smtClean="0"/>
              <a:t>customised</a:t>
            </a:r>
            <a:r>
              <a:rPr lang="en-US" sz="4000" dirty="0" smtClean="0"/>
              <a:t> training at </a:t>
            </a:r>
            <a:r>
              <a:rPr lang="en-US" sz="4000" dirty="0" err="1" smtClean="0"/>
              <a:t>Mildura</a:t>
            </a:r>
            <a:r>
              <a:rPr lang="en-US" sz="4000" dirty="0" smtClean="0"/>
              <a:t>, Victoria, </a:t>
            </a:r>
            <a:r>
              <a:rPr lang="en-US" sz="4000" dirty="0" err="1" smtClean="0"/>
              <a:t>Australia</a:t>
            </a:r>
            <a:r>
              <a:rPr lang="en-US" dirty="0" err="1" smtClean="0"/>
              <a:t>.</a:t>
            </a:r>
            <a:r>
              <a:rPr lang="en-US" sz="800" dirty="0" err="1" smtClean="0"/>
              <a:t>photo</a:t>
            </a:r>
            <a:r>
              <a:rPr lang="en-US" sz="800" dirty="0" smtClean="0"/>
              <a:t> courtesy Solar Systems Ltd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94" y="1935163"/>
            <a:ext cx="659521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408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Constantia</vt:lpstr>
      <vt:lpstr>Wingdings 2</vt:lpstr>
      <vt:lpstr>Flow</vt:lpstr>
      <vt:lpstr>Metropolitan</vt:lpstr>
      <vt:lpstr>Fulbright Scholarship</vt:lpstr>
      <vt:lpstr>PowerPoint Presentation</vt:lpstr>
      <vt:lpstr>Senator J. William Fulbright</vt:lpstr>
      <vt:lpstr>About Ray Cadmore</vt:lpstr>
      <vt:lpstr>PowerPoint Presentation</vt:lpstr>
      <vt:lpstr>PowerPoint Presentation</vt:lpstr>
      <vt:lpstr>Thefithestate.com.au </vt:lpstr>
      <vt:lpstr>PowerPoint Presentation</vt:lpstr>
      <vt:lpstr>(Silex) Solar Systems-customised training at Mildura, Victoria, Australia.photo courtesy Solar Systems Ltd</vt:lpstr>
      <vt:lpstr>Integration of Emerging Technology into Community College Curriculum</vt:lpstr>
      <vt:lpstr>The question</vt:lpstr>
      <vt:lpstr>Structural change……….</vt:lpstr>
      <vt:lpstr>Manufacturing benefits </vt:lpstr>
      <vt:lpstr>But….new markets are being developed</vt:lpstr>
      <vt:lpstr>     Australian Government Reports </vt:lpstr>
      <vt:lpstr>Explore the US experience</vt:lpstr>
      <vt:lpstr>Why North Carolina? </vt:lpstr>
      <vt:lpstr>North Carolina</vt:lpstr>
      <vt:lpstr>NC BioTechnology Center NC Ag Bio  NC Community College System BioNetwork  BTEC (NC State) BRITE (NCCU)</vt:lpstr>
      <vt:lpstr>Forsyth Tech</vt:lpstr>
      <vt:lpstr>PowerPoint Presentation</vt:lpstr>
      <vt:lpstr>Doing things well creates interest</vt:lpstr>
      <vt:lpstr>Life cycle of the start up</vt:lpstr>
      <vt:lpstr>Thank you for your interest.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Fulbright Scholarship</dc:title>
  <dc:creator>Instructor</dc:creator>
  <cp:lastModifiedBy>Russel Read</cp:lastModifiedBy>
  <cp:revision>37</cp:revision>
  <cp:lastPrinted>2014-09-17T19:09:49Z</cp:lastPrinted>
  <dcterms:created xsi:type="dcterms:W3CDTF">2006-08-16T00:00:00Z</dcterms:created>
  <dcterms:modified xsi:type="dcterms:W3CDTF">2014-09-24T19:32:04Z</dcterms:modified>
</cp:coreProperties>
</file>